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8c515051d7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38c515051d7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c515051d7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38c515051d7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c515051d7_2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38c515051d7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c515051d7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38c515051d7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c515051d7_2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38c515051d7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c515051d7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38c515051d7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c515051d7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8c515051d7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8c515051d7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8c515051d7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c515051d7_2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38c515051d7_2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c515051d7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38c515051d7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c515051d7_2_12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8c515051d7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c515051d7_2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38c515051d7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c515051d7_2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8c515051d7_2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c515051d7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8c515051d7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c515051d7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8c515051d7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c515051d7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8c515051d7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c515051d7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38c515051d7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c515051d7_2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8c515051d7_2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c515051d7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8c515051d7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c515051d7_2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38c515051d7_2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c515051d7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38c515051d7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agleonline.hccs.edu/courses/301531/users/553043" TargetMode="External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RaspberryPiCar5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753475"/>
            <a:ext cx="3470700" cy="6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Francisco Medina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 rotWithShape="1">
          <a:blip r:embed="rId3">
            <a:alphaModFix/>
          </a:blip>
          <a:srcRect b="28384" l="0" r="0" t="5925"/>
          <a:stretch/>
        </p:blipFill>
        <p:spPr>
          <a:xfrm>
            <a:off x="0" y="2482025"/>
            <a:ext cx="2724124" cy="266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Software Features &amp; Performance</a:t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297500" y="1496600"/>
            <a:ext cx="7303800" cy="36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New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Raspberry Pi OS desktop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with Wayland-based display server.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Updated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VideoCore VII GPU drivers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for smoother 3D and 4K video.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Improved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bootloader and firmware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for faster startup.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Includes development tools: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Python 3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Thonny IDE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C/C++ SDK</a:t>
            </a:r>
            <a:br>
              <a:rPr b="1" lang="en">
                <a:latin typeface="Arial"/>
                <a:ea typeface="Arial"/>
                <a:cs typeface="Arial"/>
                <a:sym typeface="Arial"/>
              </a:rPr>
            </a:b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GPIO libraries: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RPi.GPIO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gpiozero</a:t>
            </a:r>
            <a:br>
              <a:rPr lang="en">
                <a:latin typeface="Roboto Mono"/>
                <a:ea typeface="Roboto Mono"/>
                <a:cs typeface="Roboto Mono"/>
                <a:sym typeface="Roboto Mono"/>
              </a:rPr>
            </a:b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Fully compatible with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VS Code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Remote SSH development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100" y="3086125"/>
            <a:ext cx="44499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Software Ecosystem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146275" y="1529475"/>
            <a:ext cx="40968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107"/>
              <a:t>Pi Apps store for quick installation of tools.</a:t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107"/>
              <a:t>Camera &amp; Media Stack: new libcamera system for HD video capture.</a:t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107"/>
              <a:t>Network &amp; IoT software: Mosquitto (MQTT), Node-RED, Home Assistant.</a:t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rPr lang="en" sz="1107"/>
              <a:t>AI &amp; ML support: TensorFlow Lite, OpenCV, PyTorch ARM builds.</a:t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107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rPr lang="en" sz="1107"/>
              <a:t>Education tools: Scratch, Sonic Pi, and Minecraft Pi Edition.</a:t>
            </a:r>
            <a:endParaRPr sz="1107"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4575" y="828675"/>
            <a:ext cx="34861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1394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Comparison with Raspberry Pi 4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1297500" y="1972550"/>
            <a:ext cx="71394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Feature:		    Pi 4							    Pi 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CPU:		  Cortex-A72 @ 1.5 GHz				Cortex-A76 @ 2.4 GHz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GPU:			VideoCore VI				         VideoCore VII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RAM:		  up to 8 GB LPDDR4				     4 / 8 GB LPDDR4X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Power:	      USB-C (5 V / 3 A)				      USB-C (5 V / 5 A)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/>
              <a:t>Storage:	          microSD only	 				    microSD + PCIe SSD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Use Cases &amp; Applications</a:t>
            </a:r>
            <a:endParaRPr/>
          </a:p>
        </p:txBody>
      </p:sp>
      <p:sp>
        <p:nvSpPr>
          <p:cNvPr id="220" name="Google Shape;220;p2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Robotics and IoT controllers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Retro gaming consoles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Home servers or NAS with SSD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AI and machine learning experiments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DIY electronics and coding education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221" name="Google Shape;221;p2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3225" y="1308650"/>
            <a:ext cx="219075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In conclusion</a:t>
            </a:r>
            <a:endParaRPr/>
          </a:p>
        </p:txBody>
      </p:sp>
      <p:sp>
        <p:nvSpPr>
          <p:cNvPr id="228" name="Google Shape;228;p26"/>
          <p:cNvSpPr txBox="1"/>
          <p:nvPr>
            <p:ph idx="1" type="body"/>
          </p:nvPr>
        </p:nvSpPr>
        <p:spPr>
          <a:xfrm>
            <a:off x="656100" y="1886850"/>
            <a:ext cx="3798900" cy="25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Raspberry Pi 5 combines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stronger hardware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modern software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Offers a true desktop-class Linux experience.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Suitable for both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education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professional prototyping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229" name="Google Shape;22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907538"/>
            <a:ext cx="4384200" cy="2460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References. </a:t>
            </a:r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1297500" y="1886850"/>
            <a:ext cx="5330400" cy="3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6575"/>
              <a:buNone/>
            </a:pPr>
            <a:r>
              <a:rPr lang="en" sz="1923">
                <a:latin typeface="Arial"/>
                <a:ea typeface="Arial"/>
                <a:cs typeface="Arial"/>
                <a:sym typeface="Arial"/>
              </a:rPr>
              <a:t>Raspberry Pi Foundation. </a:t>
            </a:r>
            <a:r>
              <a:rPr i="1" lang="en" sz="1923">
                <a:latin typeface="Arial"/>
                <a:ea typeface="Arial"/>
                <a:cs typeface="Arial"/>
                <a:sym typeface="Arial"/>
              </a:rPr>
              <a:t>Raspberry Pi 5 Product Page.</a:t>
            </a:r>
            <a:br>
              <a:rPr i="1" lang="en" sz="1923">
                <a:latin typeface="Arial"/>
                <a:ea typeface="Arial"/>
                <a:cs typeface="Arial"/>
                <a:sym typeface="Arial"/>
              </a:rPr>
            </a:br>
            <a:r>
              <a:rPr lang="en" sz="1923">
                <a:latin typeface="Arial"/>
                <a:ea typeface="Arial"/>
                <a:cs typeface="Arial"/>
                <a:sym typeface="Arial"/>
              </a:rPr>
              <a:t> https://www.raspberrypi.com/products/raspberry-pi-5/</a:t>
            </a:r>
            <a:br>
              <a:rPr lang="en" sz="1923">
                <a:latin typeface="Arial"/>
                <a:ea typeface="Arial"/>
                <a:cs typeface="Arial"/>
                <a:sym typeface="Arial"/>
              </a:rPr>
            </a:br>
            <a:endParaRPr sz="1923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6575"/>
              <a:buNone/>
            </a:pPr>
            <a:r>
              <a:rPr lang="en" sz="1923">
                <a:latin typeface="Arial"/>
                <a:ea typeface="Arial"/>
                <a:cs typeface="Arial"/>
                <a:sym typeface="Arial"/>
              </a:rPr>
              <a:t>Raspberry Pi Documentation: </a:t>
            </a:r>
            <a:r>
              <a:rPr i="1" lang="en" sz="1923">
                <a:latin typeface="Arial"/>
                <a:ea typeface="Arial"/>
                <a:cs typeface="Arial"/>
                <a:sym typeface="Arial"/>
              </a:rPr>
              <a:t>Raspberry Pi 5 Hardware Guide.</a:t>
            </a:r>
            <a:br>
              <a:rPr i="1" lang="en" sz="1923">
                <a:latin typeface="Arial"/>
                <a:ea typeface="Arial"/>
                <a:cs typeface="Arial"/>
                <a:sym typeface="Arial"/>
              </a:rPr>
            </a:br>
            <a:r>
              <a:rPr lang="en" sz="1923">
                <a:latin typeface="Arial"/>
                <a:ea typeface="Arial"/>
                <a:cs typeface="Arial"/>
                <a:sym typeface="Arial"/>
              </a:rPr>
              <a:t> https://www.raspberrypi.com/documentation/computers/raspberry-pi-5.html</a:t>
            </a:r>
            <a:br>
              <a:rPr lang="en" sz="1923">
                <a:latin typeface="Arial"/>
                <a:ea typeface="Arial"/>
                <a:cs typeface="Arial"/>
                <a:sym typeface="Arial"/>
              </a:rPr>
            </a:br>
            <a:endParaRPr sz="1923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6575"/>
              <a:buNone/>
            </a:pPr>
            <a:r>
              <a:rPr lang="en" sz="1923">
                <a:latin typeface="Arial"/>
                <a:ea typeface="Arial"/>
                <a:cs typeface="Arial"/>
                <a:sym typeface="Arial"/>
              </a:rPr>
              <a:t>Reviews: </a:t>
            </a:r>
            <a:r>
              <a:rPr i="1" lang="en" sz="1923">
                <a:latin typeface="Arial"/>
                <a:ea typeface="Arial"/>
                <a:cs typeface="Arial"/>
                <a:sym typeface="Arial"/>
              </a:rPr>
              <a:t>Tom’s Hardware, The Verge, Raspberry Pi News.</a:t>
            </a:r>
            <a:endParaRPr i="1" sz="1923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96575"/>
              <a:buNone/>
            </a:pPr>
            <a:r>
              <a:rPr lang="en" sz="1923"/>
              <a:t>https://www.raspberrypi.com/software/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42857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Robot HAT</a:t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050" y="1339875"/>
            <a:ext cx="3428350" cy="2574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Robot HAT?</a:t>
            </a:r>
            <a:endParaRPr/>
          </a:p>
        </p:txBody>
      </p:sp>
      <p:sp>
        <p:nvSpPr>
          <p:cNvPr id="247" name="Google Shape;247;p29"/>
          <p:cNvSpPr txBox="1"/>
          <p:nvPr>
            <p:ph idx="1" type="body"/>
          </p:nvPr>
        </p:nvSpPr>
        <p:spPr>
          <a:xfrm>
            <a:off x="0" y="1397925"/>
            <a:ext cx="91440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It’s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A Robot HAT (Hardware Attached on Top) is an expansion board designed to control motors, servos, and sensors through the Raspberry Pi’s GPIO pins.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The purpose is to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simplify robotics development by providing dedicated motor drivers, servo control, and power management.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It works with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with Raspberry Pi 5, 4, and 3 via the 40-pin GPIO header.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Typical Used for 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small autonomous robots, robotic arms, or smart-vehicle projects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900" y="2730050"/>
            <a:ext cx="2078100" cy="27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Hardware Features of the Robot HAT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1297500" y="1567550"/>
            <a:ext cx="7369500" cy="3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Motor Drivers: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Dual DC motor ports and stepper-motor control via PWM.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Servo Ports: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Typically 4–8 PWM channels for hobby servos.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Sensor Interfaces: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I²C, SPI, and UART ports for distance, line, or motion sensors.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Power System: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Built-in battery management and 5 V regulator for the Pi.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Other Features: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Onboard buzzer, infrared receiver, and programmable LED indicators.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How the Robot HAT Works with Raspberry Pi 5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0" y="1518200"/>
            <a:ext cx="7501200" cy="3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Connects directly to the Pi’s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40-pin GPIO header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— no additional wiring needed.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Pi 5 runs control scripts (Python 3 or C++) that send PWM and I²C commands through GPIO.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Robot HAT’s microcontroller or driver IC translates these signals into motor/servo movements.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Libraries like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picar-x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adafruit-motorHAT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">
                <a:latin typeface="Roboto Mono"/>
                <a:ea typeface="Roboto Mono"/>
                <a:cs typeface="Roboto Mono"/>
                <a:sym typeface="Roboto Mono"/>
              </a:rPr>
              <a:t>gpiozero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simplify programming.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Real-time control is handled by the Pi CPU; low-level power regulation and safety handled by the HAT.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500"/>
          </a:p>
        </p:txBody>
      </p:sp>
      <p:pic>
        <p:nvPicPr>
          <p:cNvPr id="261" name="Google Shape;26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2425" y="3188950"/>
            <a:ext cx="1951575" cy="154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64257"/>
              <a:buNone/>
            </a:pPr>
            <a:r>
              <a:rPr lang="en" sz="4150">
                <a:highlight>
                  <a:schemeClr val="dk1"/>
                </a:highlight>
                <a:latin typeface="Lato"/>
                <a:ea typeface="Lato"/>
                <a:cs typeface="Lato"/>
                <a:sym typeface="Lato"/>
              </a:rPr>
              <a:t>RaspberryPi5_ Hardware</a:t>
            </a:r>
            <a:endParaRPr sz="4150">
              <a:highlight>
                <a:schemeClr val="dk1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rPr lang="en"/>
              <a:t>A closer look at the design, components, and performance</a:t>
            </a:r>
            <a:endParaRPr/>
          </a:p>
        </p:txBody>
      </p:sp>
      <p:sp>
        <p:nvSpPr>
          <p:cNvPr id="143" name="Google Shape;143;p1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By- Francisco Medina &amp; Michael Garcia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200"/>
              <a:t>6261-14325-ITAI-2374</a:t>
            </a:r>
            <a:endParaRPr sz="1200">
              <a:solidFill>
                <a:srgbClr val="006FB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200">
              <a:solidFill>
                <a:srgbClr val="2B7ABC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solidFill>
                  <a:schemeClr val="hlink"/>
                </a:solidFill>
                <a:highlight>
                  <a:schemeClr val="dk1"/>
                </a:highlight>
                <a:uFill>
                  <a:noFill/>
                </a:uFill>
                <a:hlinkClick r:id="rId3"/>
              </a:rPr>
              <a:t>Sitaram Ayyagari</a:t>
            </a:r>
            <a:endParaRPr b="1" sz="1200"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8444" y="2571755"/>
            <a:ext cx="1981300" cy="1375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Programming &amp; Applications</a:t>
            </a:r>
            <a:endParaRPr/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1297500" y="1567550"/>
            <a:ext cx="7038900" cy="3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Software Support: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Python libraries such as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picar-x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RPi.GPIO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gpiozero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100">
                <a:latin typeface="Roboto Mono"/>
                <a:ea typeface="Roboto Mono"/>
                <a:cs typeface="Roboto Mono"/>
                <a:sym typeface="Roboto Mono"/>
              </a:rPr>
              <a:t>PCA9685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Typical Projects:</a:t>
            </a:r>
            <a:br>
              <a:rPr b="1" lang="en" sz="1100">
                <a:latin typeface="Arial"/>
                <a:ea typeface="Arial"/>
                <a:cs typeface="Arial"/>
                <a:sym typeface="Arial"/>
              </a:rPr>
            </a:b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Line-following robot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Obstacle-avoidance car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Robotic arm controller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Smart sensor platform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Integration Example:</a:t>
            </a:r>
            <a:endParaRPr b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Ultrasonic sensor via I²C for distance measurement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Servo motor for steering control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Pi Camera for computer vi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Advantages of Using Robot HAT with Pi 5</a:t>
            </a:r>
            <a:endParaRPr/>
          </a:p>
        </p:txBody>
      </p:sp>
      <p:sp>
        <p:nvSpPr>
          <p:cNvPr id="273" name="Google Shape;273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Eliminates the need for a separate microcontroller (Arduino or ESP32).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Provides stable power to motors and the Pi from a single battery source.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Compact and stackable design for robot chassis.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Supports multiple sensor types — great for STEM and AI learning.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/>
              <a:t>Fully compatible with Raspberry Pi OS and Python.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9" name="Google Shape;279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“Robot Hat v4.” </a:t>
            </a:r>
            <a:r>
              <a:rPr i="1" lang="en">
                <a:latin typeface="Arial"/>
                <a:ea typeface="Arial"/>
                <a:cs typeface="Arial"/>
                <a:sym typeface="Arial"/>
              </a:rPr>
              <a:t>Sunfounder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, www.sunfounder.com/projects/robot-hat-v4/en/latest/robot_hat_v4.html. Accessed 13 Oct. 2025.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Raspberry Pi Documentation – https://www.raspberrypi.com/documentation/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Waveshare Robot HAT Product Page – https://www.waveshare.com/wiki/Robot_HAT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SunFounder PiCar X Kit – https://www.sunfounder.com/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type="title"/>
          </p:nvPr>
        </p:nvSpPr>
        <p:spPr>
          <a:xfrm>
            <a:off x="0" y="23025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What is Raspberry Pi 5?</a:t>
            </a:r>
            <a:endParaRPr/>
          </a:p>
        </p:txBody>
      </p:sp>
      <p:sp>
        <p:nvSpPr>
          <p:cNvPr id="150" name="Google Shape;150;p15"/>
          <p:cNvSpPr txBox="1"/>
          <p:nvPr/>
        </p:nvSpPr>
        <p:spPr>
          <a:xfrm>
            <a:off x="65800" y="2960300"/>
            <a:ext cx="71868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Released by the 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Raspberry Pi Foundation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b="1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October 2023</a:t>
            </a: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Represents a major upgrade over the Pi 4 in speed, features, and connectivity.</a:t>
            </a:r>
            <a:b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Main purpose: low-cost, high-performance computing for learning, IoT, robotics, and DIY projects.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Core Specifications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3403200" cy="3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Processor (CPU):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Broadcom BCM2712 – quad-core ARM Cortex-A76 @ 2.4 GHz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Graphics (GPU):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VideoCore VII @ 800 MHz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Memory: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4 GB / 8 GB LPDDR4X RAM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Storage: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microSD slot + PCIe 2.0 interface for SSD expansion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Power: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USB-C (5 V / 5 A)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7" name="Google Shape;157;p16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0700" y="1457713"/>
            <a:ext cx="415290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Board Layout and Components</a:t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297500" y="1567550"/>
            <a:ext cx="3403200" cy="3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012"/>
              <a:t>CPU &amp; GPU integrated on main SoC</a:t>
            </a:r>
            <a:br>
              <a:rPr lang="en" sz="1012"/>
            </a:br>
            <a:endParaRPr sz="10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012"/>
              <a:t>RAM chip mounted on top of the SoC (PoP design)</a:t>
            </a:r>
            <a:br>
              <a:rPr lang="en" sz="1012"/>
            </a:br>
            <a:endParaRPr sz="10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012"/>
              <a:t>Dual micro-HDMI 2.0 ports (4K @ 60 Hz)</a:t>
            </a:r>
            <a:br>
              <a:rPr lang="en" sz="1012"/>
            </a:br>
            <a:endParaRPr sz="10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012"/>
              <a:t>Dual USB 3.0 + Dual USB 2.0 ports</a:t>
            </a:r>
            <a:br>
              <a:rPr lang="en" sz="1012"/>
            </a:br>
            <a:endParaRPr sz="10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012"/>
              <a:t>Gigabit Ethernet port (with PoE+ support)</a:t>
            </a:r>
            <a:br>
              <a:rPr lang="en" sz="1012"/>
            </a:br>
            <a:endParaRPr sz="10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012"/>
              <a:t>40-pin GPIO header for sensors &amp; extensions</a:t>
            </a:r>
            <a:br>
              <a:rPr lang="en" sz="1012"/>
            </a:br>
            <a:endParaRPr sz="10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012"/>
              <a:t>Camera and display connectors (CSI/DSI)</a:t>
            </a:r>
            <a:endParaRPr sz="10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812"/>
          </a:p>
        </p:txBody>
      </p:sp>
      <p:sp>
        <p:nvSpPr>
          <p:cNvPr id="165" name="Google Shape;165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0700" y="1143750"/>
            <a:ext cx="36004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608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Performance Improvements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619850" y="1562375"/>
            <a:ext cx="5904300" cy="34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Up to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2–3× faster CPU performance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than Pi 4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New GPU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supports OpenGL ES 3.1 and 4K video output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PCIe 2.0 lane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enables NVMe SSD support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Dedicated power management IC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for better stability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Lower idle power draw and improved thermal control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1996" y="123796"/>
            <a:ext cx="2858625" cy="18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850250" y="37730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Connectivity Features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603550" y="1870400"/>
            <a:ext cx="4892700" cy="3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Wi-Fi 6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(802.11ax) + Bluetooth 5.0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400">
                <a:latin typeface="Arial"/>
                <a:ea typeface="Arial"/>
                <a:cs typeface="Arial"/>
                <a:sym typeface="Arial"/>
              </a:rPr>
              <a:t>Gigabit Ethernet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for wired networking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Improved USB bandwidth (10 Gbps total)</a:t>
            </a:r>
            <a:br>
              <a:rPr lang="en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Support for multiple cameras and displays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600"/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8650" y="152400"/>
            <a:ext cx="2342950" cy="169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type="title"/>
          </p:nvPr>
        </p:nvSpPr>
        <p:spPr>
          <a:xfrm>
            <a:off x="1034375" y="393750"/>
            <a:ext cx="44751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Expansion and Accessories</a:t>
            </a:r>
            <a:endParaRPr/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1034375" y="1661050"/>
            <a:ext cx="4078800" cy="27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HATs (Hardware Attached on Top)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remain compatible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NVMe HAT+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accessory for SSDs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Active Cooler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Official Case with Fan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recommended</a:t>
            </a:r>
            <a:br>
              <a:rPr lang="en" sz="1200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Works with official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27 W USB-C power supply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875" y="678675"/>
            <a:ext cx="3329725" cy="33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Operating System Support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297500" y="1463700"/>
            <a:ext cx="56262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n" sz="1512"/>
              <a:t>Primary OS: Raspberry Pi OS (Bookworm), based on Debian 12.</a:t>
            </a:r>
            <a:endParaRPr sz="15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512"/>
              <a:t>Kernel: Linux 6.1 optimized for the BCM2712 chip.</a:t>
            </a:r>
            <a:endParaRPr sz="15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512"/>
              <a:t>64-bit architecture by default (no more 32-bit limitation).</a:t>
            </a:r>
            <a:endParaRPr sz="15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512"/>
              <a:t>Supports other Linux distributions:</a:t>
            </a:r>
            <a:endParaRPr sz="15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512"/>
              <a:t>Ubuntu Server / Desktop for Pi 5</a:t>
            </a:r>
            <a:endParaRPr sz="15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88"/>
              <a:buNone/>
            </a:pPr>
            <a:r>
              <a:rPr lang="en" sz="1512"/>
              <a:t>Manjaro ARM, DietPi, Kali Linux, LibreELEC, etc.</a:t>
            </a:r>
            <a:endParaRPr sz="1512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88"/>
              <a:buNone/>
            </a:pPr>
            <a:r>
              <a:rPr lang="en" sz="1512"/>
              <a:t>Boot options: microSD card, NVMe SSD (via PCIe), or USB.</a:t>
            </a:r>
            <a:endParaRPr sz="1512"/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1725" y="1886850"/>
            <a:ext cx="2791350" cy="23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